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84" r:id="rId3"/>
    <p:sldId id="565" r:id="rId4"/>
    <p:sldId id="563" r:id="rId5"/>
    <p:sldId id="570" r:id="rId6"/>
    <p:sldId id="604" r:id="rId7"/>
    <p:sldId id="597" r:id="rId8"/>
    <p:sldId id="598" r:id="rId9"/>
    <p:sldId id="613" r:id="rId10"/>
    <p:sldId id="614" r:id="rId11"/>
    <p:sldId id="610" r:id="rId12"/>
    <p:sldId id="615" r:id="rId13"/>
    <p:sldId id="599" r:id="rId14"/>
    <p:sldId id="602" r:id="rId15"/>
    <p:sldId id="612" r:id="rId16"/>
    <p:sldId id="616" r:id="rId17"/>
    <p:sldId id="564" r:id="rId18"/>
    <p:sldId id="560" r:id="rId19"/>
    <p:sldId id="571" r:id="rId20"/>
    <p:sldId id="567"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695"/>
  </p:normalViewPr>
  <p:slideViewPr>
    <p:cSldViewPr snapToGrid="0">
      <p:cViewPr varScale="1">
        <p:scale>
          <a:sx n="89" d="100"/>
          <a:sy n="89" d="100"/>
        </p:scale>
        <p:origin x="616" y="16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endParaRPr lang="en-US" dirty="0"/>
          </a:p>
          <a:p>
            <a:r>
              <a:rPr lang="en-US" dirty="0"/>
              <a:t>Today we are concluding Part 1 in The Sermon on the Mount series. Next Sunday is our annual Missions Sunday. The Sunday after that (Nov 23) is our Thanksgiving Service, and then the final Sunday of the month (Nov 30) we will be in Advent.</a:t>
            </a:r>
          </a:p>
          <a:p>
            <a:endParaRPr lang="en-US" dirty="0"/>
          </a:p>
          <a:p>
            <a:r>
              <a:rPr lang="en-US" dirty="0"/>
              <a:t>And then after the holidays and we close out 2025, we will begin the New Year by returning to this series—The Sermon on the Mount, Part 2. So, stay tuned for that.</a:t>
            </a:r>
          </a:p>
          <a:p>
            <a:endParaRPr lang="en-US" dirty="0"/>
          </a:p>
          <a:p>
            <a:r>
              <a:rPr lang="en-US" dirty="0"/>
              <a:t>We began this series…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A057E-7B05-BBD7-B193-E8EE1D9DA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55B9D-1B5E-CE98-CDA4-867819EA1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C9885-984F-F3DC-2B39-1E472BC021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QUOTE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Remember, Jesus told us earlier in Matt. 5:13-16 to let our light shine. People should see our good deeds. And public displays of generosity can inspire generosity in others, no doubt. But Jesus tell us to be careful and guard our hearts when we do it. Don’t do it to be seen; to get honor, and to meet a selfish need of yours.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know this may not be easy for us, but let’s think about some of the ways we give of our time, talents, and treasure to be seen today. Here are a few examples of how we often do this… [NEXT SLIDE]</a:t>
            </a:r>
          </a:p>
        </p:txBody>
      </p:sp>
      <p:sp>
        <p:nvSpPr>
          <p:cNvPr id="4" name="Slide Number Placeholder 3">
            <a:extLst>
              <a:ext uri="{FF2B5EF4-FFF2-40B4-BE49-F238E27FC236}">
                <a16:creationId xmlns:a16="http://schemas.microsoft.com/office/drawing/2014/main" id="{D8CAD5E6-7C19-DC40-0067-B43E5EA38E05}"/>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857052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public announcements </a:t>
            </a:r>
            <a:r>
              <a:rPr lang="en-US" dirty="0"/>
              <a:t>of generosity (telling people what we gave or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posting</a:t>
            </a:r>
            <a:r>
              <a:rPr lang="en-US" dirty="0"/>
              <a:t> our giving, volunteering, and activism on social media - “Look how busy I am doing all of these good things” for likes and dopamine hits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subtle bragging </a:t>
            </a:r>
            <a:r>
              <a:rPr lang="en-US" dirty="0"/>
              <a:t>about our generosity in conversation; we can even do this when we don’t recognize the struggles and contributions of others by  communicating… “my work and sufferings are greater than yours”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narratives about “being busy serving” </a:t>
            </a:r>
            <a:r>
              <a:rPr lang="en-US" dirty="0"/>
              <a:t>that are actually veiled self-advertising and self-promotion to boost your ego or to look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making generosity about our brand </a:t>
            </a:r>
            <a:r>
              <a:rPr lang="en-US" dirty="0"/>
              <a:t>(public image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know this isn’t the most joyful exercise, but for the sake of Christ and our discipleship, let’s do some inner reflection with the following questions…[NEXT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24309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CC50-423B-70FD-374D-15617F09D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1F0B4-E14B-2046-8D55-B348FF177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BD43A-696F-34A0-FB56-8229557228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Signs We Need to Back Off and Become More Private in Our Giving and Service to Others </a:t>
            </a:r>
            <a:r>
              <a:rPr lang="en-US" dirty="0"/>
              <a:t>[READ SLIDE &amp; COMMENT ON EACH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Church, the reward of the Kingdom is God himself — not people thinking well of you. So, when visibility and the need to be seen by others becomes the motive, Jesus says, it’s time to work behind the curtain. When we are content to give quietly — without telling anyone — we know we’re giving and serving for the right reason.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should we give? Well, we can already hear Jesus telling us to give with a holy unawareness; to give and serve before an audience of One. Now listen to what the Apostle Paul says about how we should give… [NEXT SLIDE]</a:t>
            </a:r>
          </a:p>
        </p:txBody>
      </p:sp>
      <p:sp>
        <p:nvSpPr>
          <p:cNvPr id="4" name="Slide Number Placeholder 3">
            <a:extLst>
              <a:ext uri="{FF2B5EF4-FFF2-40B4-BE49-F238E27FC236}">
                <a16:creationId xmlns:a16="http://schemas.microsoft.com/office/drawing/2014/main" id="{D5A10715-EB03-28DE-428F-D88FB3FC10B0}"/>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53394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697A-4778-72D6-FADC-486BB73F8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A412-0F0C-6B61-F150-57793E47A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43FFB-060E-0B5D-CDA6-548203758930}"/>
              </a:ext>
            </a:extLst>
          </p:cNvPr>
          <p:cNvSpPr>
            <a:spLocks noGrp="1"/>
          </p:cNvSpPr>
          <p:nvPr>
            <p:ph type="body" idx="1"/>
          </p:nvPr>
        </p:nvSpPr>
        <p:spPr/>
        <p:txBody>
          <a:bodyPr/>
          <a:lstStyle/>
          <a:p>
            <a:r>
              <a:rPr lang="en-US" i="0" dirty="0"/>
              <a:t>[READ VERSE &amp; COMMENT]</a:t>
            </a:r>
          </a:p>
          <a:p>
            <a:pPr marL="171450" indent="-171450">
              <a:buFont typeface="Arial" panose="020B0604020202020204" pitchFamily="34" charset="0"/>
              <a:buChar char="•"/>
            </a:pPr>
            <a:r>
              <a:rPr lang="en-US" i="0" dirty="0"/>
              <a:t>Who are the ”others” we should love? Well, first, the people we’re giving to, of course. Notice, the motivation is love. And we’re motivated by love because we are in touch with God’s love for us; and the experience of that love drives us to love others</a:t>
            </a:r>
          </a:p>
          <a:p>
            <a:pPr marL="171450" indent="-171450">
              <a:buFont typeface="Arial" panose="020B0604020202020204" pitchFamily="34" charset="0"/>
              <a:buChar char="•"/>
            </a:pPr>
            <a:r>
              <a:rPr lang="en-US" i="0" dirty="0"/>
              <a:t>But Paul also leaves this wide open for everyone else. I hear him saying, you can be a big giver, but if you’re a self-righteous jerk; if you’re prideful and arrogant; and if you’re unloving to certain people in your life, then you reveal that something else is at work in your heart; Give all you want; if you’re not loving, the giving is really all about you.</a:t>
            </a:r>
          </a:p>
          <a:p>
            <a:endParaRPr lang="en-US" i="0" dirty="0"/>
          </a:p>
          <a:p>
            <a:r>
              <a:rPr lang="en-US" dirty="0"/>
              <a:t>And then in 2 Corinthians 9:7, Paul writes… [NEXT SLIDE]</a:t>
            </a:r>
          </a:p>
        </p:txBody>
      </p:sp>
      <p:sp>
        <p:nvSpPr>
          <p:cNvPr id="4" name="Slide Number Placeholder 3">
            <a:extLst>
              <a:ext uri="{FF2B5EF4-FFF2-40B4-BE49-F238E27FC236}">
                <a16:creationId xmlns:a16="http://schemas.microsoft.com/office/drawing/2014/main" id="{AC5007ED-36AC-CC8E-CD4C-DB0E95A60F9C}"/>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679618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5D3A-0383-8E9D-76F4-9085579B6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07DD8-1A6F-BFF4-740D-3F2056CDB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A50FE-4D8B-894B-D45E-2D5121E5AE47}"/>
              </a:ext>
            </a:extLst>
          </p:cNvPr>
          <p:cNvSpPr>
            <a:spLocks noGrp="1"/>
          </p:cNvSpPr>
          <p:nvPr>
            <p:ph type="body" idx="1"/>
          </p:nvPr>
        </p:nvSpPr>
        <p:spPr/>
        <p:txBody>
          <a:bodyPr/>
          <a:lstStyle/>
          <a:p>
            <a:r>
              <a:rPr lang="en-US" dirty="0"/>
              <a:t>[READ VERSE &amp; COMMENT]</a:t>
            </a:r>
          </a:p>
          <a:p>
            <a:endParaRPr lang="en-US" dirty="0"/>
          </a:p>
          <a:p>
            <a:r>
              <a:rPr lang="en-US" dirty="0"/>
              <a:t>So, our motivation is love. And as Paul is saying here, it should be with a glad, willing heart. Don’t give because you feel you have to; and don’t give “reluctantly”… In other words, don’t make it like God has to pry it from your hands. Rather, give freely with a joyful heart.</a:t>
            </a:r>
          </a:p>
          <a:p>
            <a:endParaRPr lang="en-US" dirty="0"/>
          </a:p>
          <a:p>
            <a:r>
              <a:rPr lang="en-US" dirty="0"/>
              <a:t>Now, consider everything we’ve heard and let’s sum up what we hear Jesus saying in Matthew 6:1-4 and consider three main takeaways from the message… [NEXT SLIDE]</a:t>
            </a:r>
          </a:p>
        </p:txBody>
      </p:sp>
      <p:sp>
        <p:nvSpPr>
          <p:cNvPr id="4" name="Slide Number Placeholder 3">
            <a:extLst>
              <a:ext uri="{FF2B5EF4-FFF2-40B4-BE49-F238E27FC236}">
                <a16:creationId xmlns:a16="http://schemas.microsoft.com/office/drawing/2014/main" id="{B431FB25-EF7A-B1DB-579A-E00FF564CEB9}"/>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567432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r>
              <a:rPr lang="en-US" dirty="0"/>
              <a:t>1. </a:t>
            </a:r>
            <a:r>
              <a:rPr lang="en-US" b="1" dirty="0"/>
              <a:t>Giving is not optional for Kingdom people, but God wants </a:t>
            </a:r>
          </a:p>
          <a:p>
            <a:r>
              <a:rPr lang="en-US" b="1" dirty="0"/>
              <a:t>    our giving to flow from knowing him—motivated by love.</a:t>
            </a:r>
          </a:p>
          <a:p>
            <a:r>
              <a:rPr lang="en-US" dirty="0"/>
              <a:t>    Jesus calls us to be generous because God is generous.</a:t>
            </a:r>
          </a:p>
          <a:p>
            <a:r>
              <a:rPr lang="en-US" dirty="0"/>
              <a:t>2. </a:t>
            </a:r>
            <a:r>
              <a:rPr lang="en-US" b="1" dirty="0"/>
              <a:t>Giving to be seen or just to feel good is a form of idolatry.  </a:t>
            </a:r>
          </a:p>
          <a:p>
            <a:r>
              <a:rPr lang="en-US" dirty="0"/>
              <a:t>    Jesus calls us to give for God’s glory and to be a blessing to others.</a:t>
            </a:r>
          </a:p>
          <a:p>
            <a:r>
              <a:rPr lang="en-US" dirty="0"/>
              <a:t>3. </a:t>
            </a:r>
            <a:r>
              <a:rPr lang="en-US" b="1" dirty="0"/>
              <a:t>The Father sees the heart and only his reward matters.</a:t>
            </a:r>
          </a:p>
          <a:p>
            <a:r>
              <a:rPr lang="en-US" dirty="0"/>
              <a:t>    Jesus calls us to </a:t>
            </a:r>
            <a:r>
              <a:rPr lang="en-US" i="1" dirty="0"/>
              <a:t>hidden </a:t>
            </a:r>
            <a:r>
              <a:rPr lang="en-US" dirty="0"/>
              <a:t>faithfulness for an audience of One.</a:t>
            </a:r>
          </a:p>
          <a:p>
            <a:endParaRPr lang="en-US" dirty="0"/>
          </a:p>
          <a:p>
            <a:r>
              <a:rPr lang="en-US" dirty="0"/>
              <a:t>Maybe you’ve heard this story or one like it…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618103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FBD56-8692-70F0-883C-73D390C79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488FA-A4F9-2FEA-5771-ADC81CD50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B4C75-E5E9-636B-7E8A-C9A03A8680F9}"/>
              </a:ext>
            </a:extLst>
          </p:cNvPr>
          <p:cNvSpPr>
            <a:spLocks noGrp="1"/>
          </p:cNvSpPr>
          <p:nvPr>
            <p:ph type="body" idx="1"/>
          </p:nvPr>
        </p:nvSpPr>
        <p:spPr/>
        <p:txBody>
          <a:bodyPr/>
          <a:lstStyle/>
          <a:p>
            <a:r>
              <a:rPr lang="en-US" dirty="0"/>
              <a:t>There was a man in a small Midwest town who quietly raised cattle on a family farm. He lived simply, showed up for church every Sunday, and never made a scene. But every December, certain families in the church — single moms, widows, people who were struggling financially — would find an envelope slipped under their door with hundreds of dollars in cash and nothing else. No name. No handwriting anyone could identify. Just cash. This went on for over 20 years. After he died, the pastor learned from the man’s accountant that every December he sold one of his calves, took the cash, and divided it up among families in need. His own children didn’t even know. He never once told a soul. Friends, he lived Matt. 6:1-4. He gave because of a generous Jesus. And he gave so that only the Father saw what he was doing.</a:t>
            </a:r>
          </a:p>
          <a:p>
            <a:endParaRPr lang="en-US" dirty="0"/>
          </a:p>
          <a:p>
            <a:r>
              <a:rPr lang="en-US" dirty="0"/>
              <a:t>Brothers and sisters, let’s trust in the way of the upside-down Kingdom to advance the gospel. Let’s humble ourselves, so that the Lord may exalt us. And let’s give generously in response to God’s love in our lives. If we will do this, we will experience God’s favor and blessings, and we will be a blessing to others and receive the Father’s reward. Amen?</a:t>
            </a:r>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3508EB02-A435-61F8-2923-F3E2023A0779}"/>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089637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…with the end of Jesus’ core teachings—in Matthew 7—The Choice. There in Matthew 7:13-14, Jesus says that we have a choice to walk his narrow path or not. And I’ve asked us to be mindful of that choice as we’ve made our way through his sermon verse-by-verse. </a:t>
            </a:r>
          </a:p>
          <a:p>
            <a:endParaRPr lang="en-US" dirty="0"/>
          </a:p>
          <a:p>
            <a:r>
              <a:rPr lang="en-US" dirty="0"/>
              <a:t>At this point, we’ve heard Jesus invite us into the ”good life” of the Kingdom with the beatitudes and then to discover a “greater righteousness” as we seek to love God, our neighbors, and our enemies in the way of Christ. And last week we heard the last of Jesus’ interpretations of Torah in chapter 5, revealing how he fulfills the Law and the Prophets.</a:t>
            </a:r>
          </a:p>
          <a:p>
            <a:endParaRPr lang="en-US" dirty="0"/>
          </a:p>
          <a:p>
            <a:r>
              <a:rPr lang="en-US" dirty="0"/>
              <a:t>In this final message of our fall series, we will begin chapter 6 and hear how Jesus wants us to consider what it looks like to live out a greater righteousness as his disciples. In Matt. 6:1-18, Jesus will address three religious practices: giving, prayer, and fasting. We’re just going to focus on giving in this message, which seems timely with the holidays approaching.</a:t>
            </a:r>
          </a:p>
          <a:p>
            <a:endParaRPr lang="en-US" dirty="0"/>
          </a:p>
          <a:p>
            <a:r>
              <a:rPr lang="en-US" dirty="0"/>
              <a:t>If you’re taking notes, I’ve entitled this message…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When I serve, give, or do something good, am I quietly content with the Father’s pleasure alone, or do I crave the praise and adoration of others?</a:t>
            </a:r>
          </a:p>
          <a:p>
            <a:pPr marL="228600" indent="-228600">
              <a:buFont typeface="+mj-lt"/>
              <a:buAutoNum type="arabicPeriod"/>
            </a:pPr>
            <a:r>
              <a:rPr lang="en-US" dirty="0"/>
              <a:t>Is my generosity truly rooted in compassion for the one in need —or is it still partly about how I want to feel or be seen by others?</a:t>
            </a:r>
          </a:p>
          <a:p>
            <a:pPr marL="228600" indent="-228600">
              <a:buFont typeface="+mj-lt"/>
              <a:buAutoNum type="arabicPeriod"/>
            </a:pPr>
            <a:r>
              <a:rPr lang="en-US" dirty="0"/>
              <a:t>How is the Spirit inviting me to do an act of mercy, generosity, or kindness this week with no one else knowing that I have done it?</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Father in heaven, You see what no one else sees. You know the motives of our hearts. We confess that we often want to be noticed, applauded, or praised. We like to look righteous more than we like to be righteous. Cleanse us from the need to perform. Free us from the desire to impress. Lead us into the freedom of hidden faithfulness. Teach us to give for love’s sake, not for reputation. Teach us to serve because You first served us. Make us generous in secret — confident that You see, You know, and You reward. May our lives be lived for an Audience of One —and may the quiet smile of our Father be enough for us. In Jesus’ name, Amen.</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b="1" dirty="0"/>
              <a:t>Generosity and the True Reward</a:t>
            </a:r>
            <a:r>
              <a:rPr lang="en-US" b="0" dirty="0"/>
              <a:t>.</a:t>
            </a:r>
          </a:p>
          <a:p>
            <a:endParaRPr lang="en-US" b="0" dirty="0"/>
          </a:p>
          <a:p>
            <a:r>
              <a:rPr lang="en-US" b="0" dirty="0"/>
              <a:t>Father, may the words of my mouth and the meditation of my heart be acceptable in your sight, O LORD, my strength and my Redeemer. Give us all eyes to see and ears to hear what you want us to see and hear this morning. Help us to discern your voice over the impulses of our flesh, the lies of the enemy, and the idols of the heart. Speak now, Lord, for your servants are listening. We pray these things in Jesus’ name… and all God’s people said… Amen.”</a:t>
            </a:r>
          </a:p>
          <a:p>
            <a:endParaRPr lang="en-US" dirty="0"/>
          </a:p>
          <a:p>
            <a:r>
              <a:rPr lang="en-US" dirty="0"/>
              <a:t>If you would, please grab your Bible and open up to…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[INVITE PEOPLE TO STAND &amp; READ MATTHEW 6:1-4 NIV]</a:t>
            </a:r>
          </a:p>
          <a:p>
            <a:pPr marL="171450" indent="-171450">
              <a:buFont typeface="Arial" panose="020B0604020202020204" pitchFamily="34" charset="0"/>
              <a:buChar char="•"/>
            </a:pPr>
            <a:r>
              <a:rPr lang="en-US" dirty="0"/>
              <a:t>This is the word of the Lord. Thanks be to God. You may be seated.</a:t>
            </a:r>
          </a:p>
          <a:p>
            <a:endParaRPr lang="en-US" dirty="0"/>
          </a:p>
          <a:p>
            <a:r>
              <a:rPr lang="en-US" dirty="0"/>
              <a:t>You’ve likely heard this philosophical thought experiment dealing with observation and perception through this question: "If a tree falls in a forest and no one is around to hear it, does it make a sound?" Or another way to ask that question is: ”Is sound only sound if a person hears it?” </a:t>
            </a:r>
          </a:p>
          <a:p>
            <a:endParaRPr lang="en-US" dirty="0"/>
          </a:p>
          <a:p>
            <a:r>
              <a:rPr lang="en-US" dirty="0"/>
              <a:t>Well, as we give attention to Jesus’ teaching in Matthew 6:1-4 on how we’re to live out our righteousness through giving, I’d like to ask a different but very relevant question: “If you don’t post and announce your good works to the world through social media, did it really happen?” If we’re honest, we can be tempted to think that we need to announce our good works to the world, or it doesn’t count. And if we adopt that thinking we run the risk of our publicly announced “good works” becoming what is known as virtue signaling…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Virtue Signaling Is “the sharing of one’s point of view on a social or political issue, often on social media, in order to garner praise or acknowledgement of one’s righteousness from others who share that point of view, or to passively rebuke those who do not.”</a:t>
            </a:r>
          </a:p>
          <a:p>
            <a:endParaRPr lang="en-US" dirty="0"/>
          </a:p>
          <a:p>
            <a:r>
              <a:rPr lang="en-US" dirty="0"/>
              <a:t>If you’re active on social media, it’s likely that you’ve seen this before, and maybe you’ve even done it yourself. Honestly, if you have strong feelings about your faith, politics, and care about social justice issues, it’s entirely understandable how this can happen. Which is one of the reasons why I don’t post to social media like I did some years ago. Because I felt the pull of this and in time saw how toxic it is to our relationships, conversations, and culture. And so, when I do post anything today, I try to be extremely careful in </a:t>
            </a:r>
            <a:r>
              <a:rPr lang="en-US" i="1" dirty="0"/>
              <a:t>how</a:t>
            </a:r>
            <a:r>
              <a:rPr lang="en-US" dirty="0"/>
              <a:t> I do it.</a:t>
            </a:r>
          </a:p>
          <a:p>
            <a:endParaRPr lang="en-US" dirty="0"/>
          </a:p>
          <a:p>
            <a:r>
              <a:rPr lang="en-US" dirty="0"/>
              <a:t>And based on what Jesus says in our Scripture Reading for today, I think that’s what he would want us to do. Let’s look again at our passage and walk through it verse-by-verse. How does the Lord want us to show our love of God and neighbor?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VERSE 1]</a:t>
            </a:r>
          </a:p>
          <a:p>
            <a:endParaRPr lang="en-US" dirty="0"/>
          </a:p>
          <a:p>
            <a:r>
              <a:rPr lang="en-US" dirty="0"/>
              <a:t>Let’s unpack this verse…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11356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9FB8-0577-93E0-0131-A06E5DB4E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5BD7F-C47F-3C66-8E26-C38C7143C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35733-7664-A1A5-9F0F-87B9F30C0E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NT scholar Scot McKnight says that Matthew 6:1 is a thesis statement for how Jesus wants us to live out our righteousness… [NEXT SLIDE]</a:t>
            </a:r>
          </a:p>
        </p:txBody>
      </p:sp>
      <p:sp>
        <p:nvSpPr>
          <p:cNvPr id="4" name="Slide Number Placeholder 3">
            <a:extLst>
              <a:ext uri="{FF2B5EF4-FFF2-40B4-BE49-F238E27FC236}">
                <a16:creationId xmlns:a16="http://schemas.microsoft.com/office/drawing/2014/main" id="{2ADC47D3-A5F2-87AC-D8B5-6858780C67E7}"/>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533930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4EE2-119A-3C27-5D91-3E863927E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2F00D-0DFA-951E-172D-CD3BF1E4E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69512-4ED9-137A-742D-C76A89282449}"/>
              </a:ext>
            </a:extLst>
          </p:cNvPr>
          <p:cNvSpPr>
            <a:spLocks noGrp="1"/>
          </p:cNvSpPr>
          <p:nvPr>
            <p:ph type="body" idx="1"/>
          </p:nvPr>
        </p:nvSpPr>
        <p:spPr/>
        <p:txBody>
          <a:bodyPr/>
          <a:lstStyle/>
          <a:p>
            <a:r>
              <a:rPr lang="en-US" dirty="0"/>
              <a:t>McKnight says…</a:t>
            </a:r>
          </a:p>
          <a:p>
            <a:pPr marL="171450" indent="-171450">
              <a:buFont typeface="Arial" panose="020B0604020202020204" pitchFamily="34" charset="0"/>
              <a:buChar char="•"/>
            </a:pPr>
            <a:r>
              <a:rPr lang="en-US" dirty="0"/>
              <a:t>God the Father engages you directly; you are to engage directly.</a:t>
            </a:r>
          </a:p>
          <a:p>
            <a:pPr marL="171450" indent="-171450">
              <a:buFont typeface="Arial" panose="020B0604020202020204" pitchFamily="34" charset="0"/>
              <a:buChar char="•"/>
            </a:pPr>
            <a:r>
              <a:rPr lang="en-US" dirty="0"/>
              <a:t>God the Father knows what you are doing.</a:t>
            </a:r>
          </a:p>
          <a:p>
            <a:pPr marL="171450" indent="-171450">
              <a:buFont typeface="Arial" panose="020B0604020202020204" pitchFamily="34" charset="0"/>
              <a:buChar char="•"/>
            </a:pPr>
            <a:r>
              <a:rPr lang="en-US" dirty="0"/>
              <a:t>God the Father is the judge; humans are not the judge.</a:t>
            </a:r>
          </a:p>
          <a:p>
            <a:pPr marL="171450" indent="-171450">
              <a:buFont typeface="Arial" panose="020B0604020202020204" pitchFamily="34" charset="0"/>
              <a:buChar char="•"/>
            </a:pPr>
            <a:r>
              <a:rPr lang="en-US" dirty="0"/>
              <a:t>So do your acts of righteousness before God, not before others.</a:t>
            </a:r>
          </a:p>
          <a:p>
            <a:pPr marL="171450" indent="-171450">
              <a:buFont typeface="Arial" panose="020B0604020202020204" pitchFamily="34" charset="0"/>
              <a:buChar char="•"/>
            </a:pPr>
            <a:r>
              <a:rPr lang="en-US" dirty="0"/>
              <a:t>Do these acts to be approved by God, not by humans.</a:t>
            </a:r>
          </a:p>
          <a:p>
            <a:endParaRPr lang="en-US" dirty="0"/>
          </a:p>
          <a:p>
            <a:r>
              <a:rPr lang="en-US" dirty="0"/>
              <a:t>And then Jesus shares what this looks like with the first of three religious practice. Look at verse 2… [NEXT SLIDE]</a:t>
            </a:r>
          </a:p>
        </p:txBody>
      </p:sp>
      <p:sp>
        <p:nvSpPr>
          <p:cNvPr id="4" name="Slide Number Placeholder 3">
            <a:extLst>
              <a:ext uri="{FF2B5EF4-FFF2-40B4-BE49-F238E27FC236}">
                <a16:creationId xmlns:a16="http://schemas.microsoft.com/office/drawing/2014/main" id="{F78FF350-33AB-383E-2EBE-F8D754EF6718}"/>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211182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EB9CC-F677-4EAD-0F26-0A5E88CB9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E25C8-D647-C4F8-577E-228E76A05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BF2DC-B21F-E288-347A-CF3469B6F698}"/>
              </a:ext>
            </a:extLst>
          </p:cNvPr>
          <p:cNvSpPr>
            <a:spLocks noGrp="1"/>
          </p:cNvSpPr>
          <p:nvPr>
            <p:ph type="body" idx="1"/>
          </p:nvPr>
        </p:nvSpPr>
        <p:spPr/>
        <p:txBody>
          <a:bodyPr/>
          <a:lstStyle/>
          <a:p>
            <a:r>
              <a:rPr lang="en-US" dirty="0"/>
              <a:t>[READ &amp; COMMENT]</a:t>
            </a:r>
          </a:p>
          <a:p>
            <a:r>
              <a:rPr lang="en-US" b="1" dirty="0"/>
              <a:t>v. 2 </a:t>
            </a:r>
            <a:r>
              <a:rPr lang="en-US" dirty="0"/>
              <a:t>– “give to the needy” – giving to the poor or “almsgiving” was a common religious practice among faithful Jews; God wants his people to care for those in need (e.g., Acts 3 – Peter and John going to the Temple)</a:t>
            </a:r>
          </a:p>
          <a:p>
            <a:r>
              <a:rPr lang="en-US" b="1" dirty="0"/>
              <a:t>hypocrite</a:t>
            </a:r>
            <a:r>
              <a:rPr lang="en-US" dirty="0"/>
              <a:t> – in the Greco-Roman world, this word was used to describe an actor in a play; we often think of a hypocrite as someone whose actions don’t match with what they say, but in the NT, it is </a:t>
            </a:r>
            <a:r>
              <a:rPr lang="en-US" i="1" dirty="0"/>
              <a:t>someone who does the right thing but with the wrong motive</a:t>
            </a:r>
            <a:r>
              <a:rPr lang="en-US" dirty="0"/>
              <a:t>; in that way they are pretending or taking on a role; but it’s not who they are underneath; they are putting on a front (mask) for those watching</a:t>
            </a:r>
          </a:p>
          <a:p>
            <a:r>
              <a:rPr lang="en-US" b="1" dirty="0"/>
              <a:t>v. 2b </a:t>
            </a:r>
            <a:r>
              <a:rPr lang="en-US" dirty="0"/>
              <a:t>– in other words, the honor and praise of this world is all they’re going to get</a:t>
            </a:r>
          </a:p>
          <a:p>
            <a:r>
              <a:rPr lang="en-US" b="1" dirty="0"/>
              <a:t>v. 3-4 </a:t>
            </a:r>
            <a:r>
              <a:rPr lang="en-US" dirty="0"/>
              <a:t>– “left hand… right hand” – is a hyperbolic metaphor for saying don’t be self-conscious in your giving—have a </a:t>
            </a:r>
            <a:r>
              <a:rPr lang="en-US" i="1" dirty="0"/>
              <a:t>holy unawareness</a:t>
            </a:r>
            <a:r>
              <a:rPr lang="en-US" dirty="0"/>
              <a:t>—for (as John Stott writes) ”our self-consciousness will readily deteriorate into self-righteousness. And that can show up in a variety of ways; one of which being that you will think you are so much better because you’ve convinced yourself that you care so much more than others. That’s why Augustine wrote: “Do not let your desire for human praise mix with your consciousness” when you give and serve others. </a:t>
            </a:r>
          </a:p>
          <a:p>
            <a:endParaRPr lang="en-US" dirty="0"/>
          </a:p>
          <a:p>
            <a:r>
              <a:rPr lang="en-US" dirty="0"/>
              <a:t>Of course, that’s not always easy, which is why Jesus is saying that if you struggle with this (and you’d need to be really honest with yourself), then a full-proof way to give out of love and for the right reasons is to do it without letting anyone know you’ve done it. And Jesus’ ultimate concern here is what it does to your soul when your motives are mixed with your flesh, and the eternal consequences that come when we live like the hypocrites.</a:t>
            </a:r>
          </a:p>
          <a:p>
            <a:endParaRPr lang="en-US" dirty="0"/>
          </a:p>
          <a:p>
            <a:r>
              <a:rPr lang="en-US" b="1" dirty="0"/>
              <a:t>v. 4b </a:t>
            </a:r>
            <a:r>
              <a:rPr lang="en-US" dirty="0"/>
              <a:t>– “The Father… will reward you” – in Matthew’s gospel alone, Jesus talks about our reward over a dozen times, and it’s pervasive throughout the NT. What is this reward? Well, the true reward is not the admiration of others (that is temporary and fleeting, btw), but the deepening of our understanding and experience of God’s love and generosity; It’s the joy that comes with sharing in the uninterrupted flow of Trinitarian love through you to others; It’s the satisfaction we feel when God alone is pleased with our giving and service. But it’s also the rewards and treasures stored up in heaven, which we can only speculate about.</a:t>
            </a:r>
          </a:p>
          <a:p>
            <a:endParaRPr lang="en-US" dirty="0"/>
          </a:p>
          <a:p>
            <a:r>
              <a:rPr lang="en-US" dirty="0"/>
              <a:t>So, we don’t want to live like those who give and serve to simply assuage any feelings of emptiness and need for affirmation, lest we forfeit our true reward. Listen to this quote from Rich Villodas in his book, The Narrow Path… [NEXT SLIDE]</a:t>
            </a:r>
          </a:p>
        </p:txBody>
      </p:sp>
      <p:sp>
        <p:nvSpPr>
          <p:cNvPr id="4" name="Slide Number Placeholder 3">
            <a:extLst>
              <a:ext uri="{FF2B5EF4-FFF2-40B4-BE49-F238E27FC236}">
                <a16:creationId xmlns:a16="http://schemas.microsoft.com/office/drawing/2014/main" id="{FE076A2A-887E-222A-3D79-C4A9565A52E4}"/>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18726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11/9/25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11/9/25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7F568B01-810B-6567-37CC-DBDB70998DA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E7A1BC-1D4C-D479-A406-7A193EC0ECE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ook with white text&#10;&#10;AI-generated content may be incorrect.">
            <a:extLst>
              <a:ext uri="{FF2B5EF4-FFF2-40B4-BE49-F238E27FC236}">
                <a16:creationId xmlns:a16="http://schemas.microsoft.com/office/drawing/2014/main" id="{565CAE1C-A237-98D8-014E-9B74A3E47E7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6618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6AC898CA-0D9E-771E-B204-AF33D797025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2241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2CF2FD-DA30-6F92-4DC9-7D8A124D943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text on a white background&#10;&#10;AI-generated content may be incorrect.">
            <a:extLst>
              <a:ext uri="{FF2B5EF4-FFF2-40B4-BE49-F238E27FC236}">
                <a16:creationId xmlns:a16="http://schemas.microsoft.com/office/drawing/2014/main" id="{F71D0618-ADD0-EF17-73F5-524380484E8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5625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581FD2-DF3D-9B49-9209-F1EC60DF3C26}"/>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AI-generated content may be incorrect.">
            <a:extLst>
              <a:ext uri="{FF2B5EF4-FFF2-40B4-BE49-F238E27FC236}">
                <a16:creationId xmlns:a16="http://schemas.microsoft.com/office/drawing/2014/main" id="{6F594D79-F57B-983D-F889-18582E022AE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93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46769A-D747-425B-514A-C0CDDF27DBCC}"/>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white background with black text&#10;&#10;AI-generated content may be incorrect.">
            <a:extLst>
              <a:ext uri="{FF2B5EF4-FFF2-40B4-BE49-F238E27FC236}">
                <a16:creationId xmlns:a16="http://schemas.microsoft.com/office/drawing/2014/main" id="{935B8A12-BF49-4BC0-6B8C-5E0B7E2210F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6634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message&#10;&#10;AI-generated content may be incorrect.">
            <a:extLst>
              <a:ext uri="{FF2B5EF4-FFF2-40B4-BE49-F238E27FC236}">
                <a16:creationId xmlns:a16="http://schemas.microsoft.com/office/drawing/2014/main" id="{1498895D-BD0C-97DF-F493-05FE29E8BC3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5354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4EC1B3-43E0-1555-F3B9-61E731CD05A2}"/>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726DBF91-6052-DA78-2C5C-BE245FBAD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for a church&#10;&#10;AI-generated content may be incorrect.">
            <a:extLst>
              <a:ext uri="{FF2B5EF4-FFF2-40B4-BE49-F238E27FC236}">
                <a16:creationId xmlns:a16="http://schemas.microsoft.com/office/drawing/2014/main" id="{AF3B58D4-092A-9533-F726-CBB75DAF802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542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on a hill&#10;&#10;AI-generated content may be incorrect.">
            <a:extLst>
              <a:ext uri="{FF2B5EF4-FFF2-40B4-BE49-F238E27FC236}">
                <a16:creationId xmlns:a16="http://schemas.microsoft.com/office/drawing/2014/main" id="{6FE3FAE3-BDC6-5F12-A1F3-7010A61105F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72" name="Rectangle 1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with a person standing in front of him&#10;&#10;AI-generated content may be incorrect.">
            <a:extLst>
              <a:ext uri="{FF2B5EF4-FFF2-40B4-BE49-F238E27FC236}">
                <a16:creationId xmlns:a16="http://schemas.microsoft.com/office/drawing/2014/main" id="{0DE4BD17-2DE5-703A-6C9A-533D7AFDFDD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7D8F9B09-6CDD-524C-D79C-2106F07A191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pic>
        <p:nvPicPr>
          <p:cNvPr id="3" name="Picture 2" descr="A diagram of the bible&#10;&#10;AI-generated content may be incorrect.">
            <a:extLst>
              <a:ext uri="{FF2B5EF4-FFF2-40B4-BE49-F238E27FC236}">
                <a16:creationId xmlns:a16="http://schemas.microsoft.com/office/drawing/2014/main" id="{0C0E7480-59B7-0C2E-04C6-D7C1749F53D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72" name="Rectangle 1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8C6FDF8E-D30D-CB04-F32C-386AD3A9170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861BF455-3B31-A2D2-BEA8-94909CBD32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for a church&#10;&#10;AI-generated content may be incorrect.">
            <a:extLst>
              <a:ext uri="{FF2B5EF4-FFF2-40B4-BE49-F238E27FC236}">
                <a16:creationId xmlns:a16="http://schemas.microsoft.com/office/drawing/2014/main" id="{63ED967C-D3DD-D6A1-6FCB-37B6F4D99EB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81ECD62B-2730-7643-DCE8-23E0B424B1F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hone&#10;&#10;AI-generated content may be incorrect.">
            <a:extLst>
              <a:ext uri="{FF2B5EF4-FFF2-40B4-BE49-F238E27FC236}">
                <a16:creationId xmlns:a16="http://schemas.microsoft.com/office/drawing/2014/main" id="{0F052EE7-74CB-1889-55B3-65D6F8B9998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4115ACA0-5558-349E-2CE5-F4F82BA0B2F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1472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8BDBA16-9541-64A4-7274-D8E03A97440F}"/>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text with black text&#10;&#10;AI-generated content may be incorrect.">
            <a:extLst>
              <a:ext uri="{FF2B5EF4-FFF2-40B4-BE49-F238E27FC236}">
                <a16:creationId xmlns:a16="http://schemas.microsoft.com/office/drawing/2014/main" id="{51186661-95ED-D79A-FD65-B193F45420F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6878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10F41A-3945-4236-87E7-182F96BF77DC}"/>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6DC2B0-BCBA-BEED-B827-84A809F57BD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6995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059B48-27C7-A970-A497-0A093F76F88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862B63C5-1CCB-3002-1206-2CFF2199C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6A1EE59E-E018-C2B2-1345-F0715455E59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3502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120808</TotalTime>
  <Words>2954</Words>
  <Application>Microsoft Macintosh PowerPoint</Application>
  <PresentationFormat>Widescreen</PresentationFormat>
  <Paragraphs>127</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1998</cp:revision>
  <cp:lastPrinted>2025-11-07T17:55:55Z</cp:lastPrinted>
  <dcterms:created xsi:type="dcterms:W3CDTF">2022-11-22T02:48:34Z</dcterms:created>
  <dcterms:modified xsi:type="dcterms:W3CDTF">2025-11-09T11:50:04Z</dcterms:modified>
</cp:coreProperties>
</file>